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0" r:id="rId4"/>
    <p:sldId id="292" r:id="rId5"/>
    <p:sldId id="293" r:id="rId6"/>
    <p:sldId id="294" r:id="rId7"/>
    <p:sldId id="276" r:id="rId8"/>
    <p:sldId id="295" r:id="rId9"/>
    <p:sldId id="298" r:id="rId10"/>
    <p:sldId id="305" r:id="rId11"/>
    <p:sldId id="296" r:id="rId12"/>
    <p:sldId id="297" r:id="rId13"/>
    <p:sldId id="299" r:id="rId14"/>
    <p:sldId id="300" r:id="rId15"/>
    <p:sldId id="306" r:id="rId16"/>
    <p:sldId id="301" r:id="rId17"/>
    <p:sldId id="302" r:id="rId18"/>
    <p:sldId id="272" r:id="rId19"/>
    <p:sldId id="303" r:id="rId20"/>
    <p:sldId id="304" r:id="rId21"/>
    <p:sldId id="29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McDowell" initials="A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1" autoAdjust="0"/>
    <p:restoredTop sz="86400" autoAdjust="0"/>
  </p:normalViewPr>
  <p:slideViewPr>
    <p:cSldViewPr>
      <p:cViewPr>
        <p:scale>
          <a:sx n="70" d="100"/>
          <a:sy n="70" d="100"/>
        </p:scale>
        <p:origin x="-2418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82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EFB395-34EB-46A9-A458-407F23EF244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6273D3-BA23-481E-9BE1-2F0BA790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5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550113-CCE9-4BA4-9072-598F49578D2E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A32840-F527-4A6E-A84E-E426A426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840-F527-4A6E-A84E-E426A426FD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8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32840-F527-4A6E-A84E-E426A426FD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8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324600"/>
            <a:ext cx="24384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8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324600"/>
            <a:ext cx="24384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6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EE1D2-1FE4-4A71-A78A-7486EAC6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.ca/document/d-1-land-use-and-compatibilit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ontario.ca/document/d-6-compatibility-between-industrial-facilit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ingle\Desktop\images\19-121013-bkst-4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17" y="-32657"/>
            <a:ext cx="9503229" cy="71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84" y="1676400"/>
            <a:ext cx="7772400" cy="4343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Land Use Compatibility between Sensitive Land Uses and Nuisance Sources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Peter Piersol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ppiersol@ortech.ca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4" y="6019800"/>
            <a:ext cx="4285488" cy="65989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A&amp;WMA/OPPI Land Use Compatibility 2015May14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1082805"/>
            <a:ext cx="2362200" cy="13888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 Clarification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152481"/>
            <a:ext cx="7162800" cy="31721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D-6-2 Clarification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Ministry of the Environment &amp; Energy requires that the industrial facility, for which the Air C of A application is being made, must comply with area zoning by-law(s).  If the proposal conflicts with area zoning by-laws, the application will be returned.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1999"/>
            <a:ext cx="3835066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Guidance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1628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NPC-300  Environmental Noise Guideline,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Noise Assessment criteria for Stationary Sources and for Land Use Planning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Ontario Regulation 419/05 Air Pollution — Local Air Quality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4" name="Picture 2" descr="C:\Users\mtingle\Desktop\images\7187-101413-gs7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0449"/>
            <a:ext cx="2603952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Guidance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52481"/>
            <a:ext cx="7162800" cy="31721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A-10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For Preparing an Emission Summary and Dispersion Modelling Report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Guideline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A-11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 Dispersion Modelling Guideline for Ontario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Bulletin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for Modelling Assessments of Contaminants with 10-minute Average Standards and Guidelines under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O.Reg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419/05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4" name="Picture 2" descr="C:\Users\mtingle\Desktop\images\7187-101413-gs7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0449"/>
            <a:ext cx="2603952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Guidance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52481"/>
            <a:ext cx="7162800" cy="31721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Halton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2014 Guidelines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(Part of Halton ROPA 38; Report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IMLC01-14)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Guidelines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Regional Official Plan Guidelines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Official Plan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Transportation Corridors and Airports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033713" cy="226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3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D-6 Guideline Study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494039"/>
              </p:ext>
            </p:extLst>
          </p:nvPr>
        </p:nvGraphicFramePr>
        <p:xfrm>
          <a:off x="1066800" y="4224356"/>
          <a:ext cx="6709491" cy="13059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6497"/>
                <a:gridCol w="2236497"/>
                <a:gridCol w="2236497"/>
              </a:tblGrid>
              <a:tr h="652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Class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Recommended Minimum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Separation Distance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(m)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Potential Influence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Area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(m)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II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III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095535"/>
            <a:ext cx="715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1000 Metre Study Area to search for Industrial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Definitions and examples of three Classes, based on noise, dust and odour: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530334"/>
            <a:ext cx="7094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But</a:t>
            </a:r>
            <a:r>
              <a:rPr lang="en-US" sz="2800" dirty="0" smtClean="0"/>
              <a:t> the ‘actual influence area is site specific’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4206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4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" y="0"/>
            <a:ext cx="553779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3048000"/>
            <a:ext cx="8349343" cy="324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1066800"/>
            <a:ext cx="2514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D-6 Guideline Graphic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3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Sensitive land </a:t>
            </a:r>
            <a:r>
              <a:rPr lang="en-US" dirty="0"/>
              <a:t>uses </a:t>
            </a:r>
            <a:r>
              <a:rPr lang="en-US" dirty="0" smtClean="0"/>
              <a:t>(</a:t>
            </a:r>
            <a:r>
              <a:rPr lang="en-US" sz="2300" dirty="0" smtClean="0"/>
              <a:t>where </a:t>
            </a:r>
            <a:r>
              <a:rPr lang="en-US" sz="2300" dirty="0"/>
              <a:t>humans or </a:t>
            </a:r>
            <a:r>
              <a:rPr lang="en-US" sz="2300" dirty="0" smtClean="0"/>
              <a:t>the natural </a:t>
            </a:r>
            <a:r>
              <a:rPr lang="en-US" sz="2300" dirty="0"/>
              <a:t>environment may be adversely affected </a:t>
            </a:r>
            <a:r>
              <a:rPr lang="en-US" sz="2300" dirty="0" smtClean="0"/>
              <a:t>by emissions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Designated recreational uses, public spaces</a:t>
            </a:r>
          </a:p>
          <a:p>
            <a:pPr lvl="1"/>
            <a:r>
              <a:rPr lang="en-US" dirty="0" smtClean="0"/>
              <a:t>Buildings and Amenity Areas; examples include residences, senior homes, schools, day care, hospitals, churches, campgrounds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D-6 Guideline Study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4206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D-6 Report describes</a:t>
            </a:r>
          </a:p>
          <a:p>
            <a:pPr lvl="1"/>
            <a:r>
              <a:rPr lang="en-US" dirty="0" smtClean="0"/>
              <a:t> the relevant existing and proposed </a:t>
            </a:r>
            <a:r>
              <a:rPr lang="en-US" b="1" dirty="0" smtClean="0"/>
              <a:t>industries </a:t>
            </a:r>
            <a:r>
              <a:rPr lang="en-US" dirty="0" smtClean="0"/>
              <a:t>and separation distances to </a:t>
            </a:r>
          </a:p>
          <a:p>
            <a:pPr lvl="1"/>
            <a:r>
              <a:rPr lang="en-US" dirty="0" smtClean="0"/>
              <a:t>existing and proposed </a:t>
            </a:r>
            <a:r>
              <a:rPr lang="en-US" b="1" dirty="0" smtClean="0"/>
              <a:t>sensitive uses </a:t>
            </a:r>
            <a:r>
              <a:rPr lang="en-US" dirty="0" smtClean="0"/>
              <a:t>based on the potential for noise, dust and odour.</a:t>
            </a:r>
          </a:p>
          <a:p>
            <a:r>
              <a:rPr lang="en-US" dirty="0" smtClean="0"/>
              <a:t>Typically the report is commissioned to address encroachment of new residential on existing industry</a:t>
            </a:r>
          </a:p>
          <a:p>
            <a:r>
              <a:rPr lang="en-US" dirty="0" smtClean="0"/>
              <a:t>Report may also include mitigation as appropriate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D-6 Guideline Study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99318"/>
            <a:ext cx="17557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23622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Overall D Guideline Study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845820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full D Study Report includes: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Sewage Treatment Facilities;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Pipelines;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Landfills and Dumps;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 Supply and Services; and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Facilities.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full sensitivity study might also include transportation corridors, airports and the like.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60" y="6096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9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4419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5519" y="1128224"/>
            <a:ext cx="19623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D-6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en-CA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3352800"/>
            <a:ext cx="77724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Townhouses Adjacent to Small Sewage Treatment Plant: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Odour Issues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Complaint History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Odour Observations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Consultations with Regional Government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Peer Reviews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342899"/>
            <a:ext cx="4053840" cy="257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5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2362200" cy="1371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Introduction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0"/>
            <a:ext cx="79248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Proximity Issue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Pressure Points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Guidance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D-6 Report &amp; Study Examples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A&amp;WMA/OPPI Land Use Compatibility </a:t>
            </a:r>
            <a:r>
              <a:rPr lang="en-US" dirty="0" smtClean="0">
                <a:solidFill>
                  <a:schemeClr val="tx1"/>
                </a:solidFill>
              </a:rPr>
              <a:t>2015May14</a:t>
            </a:r>
            <a:endParaRPr lang="en-US" dirty="0"/>
          </a:p>
        </p:txBody>
      </p:sp>
      <p:pic>
        <p:nvPicPr>
          <p:cNvPr id="1026" name="Picture 2" descr="C:\Users\mtingle\Desktop\agenda-key-means-schedule-or-outline_My8Xdbw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97" y="1777205"/>
            <a:ext cx="14630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AWMA-OS Breakfast Presentation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E1D2-1FE4-4A71-A78A-7486EAC6A90F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4419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352800"/>
            <a:ext cx="77724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Housing Near Industrial Park: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of industrial &amp; commercial facilities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Categorize facilities &amp; identify separation distances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Site Visit Observations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 with Municipal, Regional Government &amp; MOECC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5519" y="1128224"/>
            <a:ext cx="19623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D-6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en-CA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70" y="535399"/>
            <a:ext cx="2842829" cy="251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7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ingle\Desktop\images\19-121013-bkst-4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17" y="-32657"/>
            <a:ext cx="9503229" cy="71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84" y="1066800"/>
            <a:ext cx="77724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4" y="6019800"/>
            <a:ext cx="4285488" cy="65989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A&amp;WMA/OPPI Land Use Compatibility </a:t>
            </a:r>
            <a:r>
              <a:rPr lang="en-US" dirty="0" smtClean="0">
                <a:solidFill>
                  <a:schemeClr val="tx1"/>
                </a:solidFill>
              </a:rPr>
              <a:t>2015May14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tingle\Desktop\images\large\handmo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8"/>
            <a:ext cx="5334001" cy="35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62774"/>
            <a:ext cx="2362200" cy="149942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Proximity Issue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2799"/>
            <a:ext cx="8229600" cy="320040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air Ontario Regulatory system, including noise, is primarily based 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off-property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oncept of ‘Points of Impingement (POI)’, or points of potential adverse effect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57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3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tingle\Desktop\images\large\handmo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8"/>
            <a:ext cx="5334001" cy="35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62774"/>
            <a:ext cx="2362200" cy="149942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Proximity Issue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8229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impingement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 (1)  A reference in this Regulation to a point of impingement with respect to the discharge of a contaminant does not include any point that is located on the same property as the source of contaminant.  O. Reg. 419/05, s. 2 (1).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(2)  Despite subsection (1), a reference in this Regulation to a point of impingement with respect to the discharge of a contaminant includes a point that is located on the same property as the source of contaminant, if that point is located on,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(a)	a child care facility; or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(b)	a structure, if the primary purpose of the property on which the structure is located, and of the structure, is to serve as,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	a health care facility,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(ii)	a senior citizens’ residence or long-term care facility, or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(iii)	an educational facility.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57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tingle\Desktop\images\large\handmo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8"/>
            <a:ext cx="5334001" cy="35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62774"/>
            <a:ext cx="2362200" cy="149942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Proximity Issue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8999"/>
            <a:ext cx="8229600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Air Points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Impingement: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off-property ‘receptors’, including 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ground level locations including low rise structures: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Elevated structures (e.g. medium and high rise buildings);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certain on-property locations (e.g. child care). </a:t>
            </a:r>
          </a:p>
          <a:p>
            <a:pPr marL="40005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c.f. Noise Point of Reception; later presentation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57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tingle\Desktop\images\large\handmob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8"/>
            <a:ext cx="5334001" cy="35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62774"/>
            <a:ext cx="2362200" cy="149942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Proximity Issue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8999"/>
            <a:ext cx="8229600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Pressure Points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demand for residential development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demand for industrial land or industrial land development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Redevelopment, Infilling and Mixed Use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‘grandfathering’ of existing industries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Tolerance of some fugitive dust, noise and odour leaving the property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perceptions of adverse impacts and nuisance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026568" cy="255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Guidance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162800" cy="2819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dirty="0" smtClean="0"/>
              <a:t>2014 Provincial Policy Statement (s1.2.6 Land Use Compatibility)</a:t>
            </a:r>
          </a:p>
          <a:p>
            <a:pPr marL="0" indent="0">
              <a:buNone/>
            </a:pPr>
            <a:r>
              <a:rPr lang="en-CA" sz="2400" dirty="0" smtClean="0"/>
              <a:t>The Environmental Protection Act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The 1999 Land Use Compatibility Guidelines (the so called ‘D’ Guidelines); on the MOECC website:</a:t>
            </a:r>
          </a:p>
          <a:p>
            <a:pPr marL="0" indent="0">
              <a:buNone/>
            </a:pPr>
            <a:r>
              <a:rPr lang="en-CA" sz="2400" dirty="0">
                <a:hlinkClick r:id="rId3"/>
              </a:rPr>
              <a:t>http://</a:t>
            </a:r>
            <a:r>
              <a:rPr lang="en-CA" sz="2400" dirty="0" smtClean="0">
                <a:hlinkClick r:id="rId3"/>
              </a:rPr>
              <a:t>www.ontario.ca/document/d-1-land-use-and-compatibility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r>
              <a:rPr lang="en-CA" sz="2400" dirty="0">
                <a:hlinkClick r:id="rId4"/>
              </a:rPr>
              <a:t>http://</a:t>
            </a:r>
            <a:r>
              <a:rPr lang="en-CA" sz="2400" dirty="0" smtClean="0">
                <a:hlinkClick r:id="rId4"/>
              </a:rPr>
              <a:t>www.ontario.ca/document/d-6-compatibility-between-industrial-facilities</a:t>
            </a: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4" name="Picture 2" descr="C:\Users\mtingle\Desktop\images\7187-101413-gs7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0449"/>
            <a:ext cx="2603952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Guidance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52481"/>
            <a:ext cx="7162800" cy="3172119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D-1 Land Use And Compatibility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D-2 Compatibility between Sewage Treatment and Sensitive Land Uses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D-3 Environmental considerations for Gas or Oil Pipelines and Facilities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D-4 Land Use on or Near Landfills and Dumps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D-5 Planning for Sewage and Water Facilities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D-6 Compatibility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Facilities and Sensitive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Land Uses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4" name="Picture 2" descr="C:\Users\mtingle\Desktop\images\7187-101413-gs7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0449"/>
            <a:ext cx="2603952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33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73398"/>
            <a:ext cx="2362200" cy="138880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Guidance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52481"/>
            <a:ext cx="7162800" cy="3172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Details and Clarifications: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D-1-1; D-1-2; D-1-3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D-4-1; D-4-2; D-4-3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D-5-1; D-5-2; D-5-3; D-5-4; D-5-5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D-6-1; D-6-2; D-6-3; D-6-4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356350"/>
            <a:ext cx="457200" cy="365125"/>
          </a:xfrm>
        </p:spPr>
        <p:txBody>
          <a:bodyPr/>
          <a:lstStyle/>
          <a:p>
            <a:fld id="{AFBEE1D2-1FE4-4A71-A78A-7486EAC6A90F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/>
              <a:t>A&amp;WMA/OPPI Land Use Compatibility </a:t>
            </a:r>
            <a:r>
              <a:rPr lang="en-US" dirty="0" smtClean="0"/>
              <a:t>2015May14</a:t>
            </a:r>
            <a:endParaRPr lang="en-US" dirty="0"/>
          </a:p>
        </p:txBody>
      </p:sp>
      <p:pic>
        <p:nvPicPr>
          <p:cNvPr id="4" name="Picture 2" descr="C:\Users\mtingle\Desktop\images\7187-101413-gs7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0449"/>
            <a:ext cx="2603952" cy="20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847</Words>
  <Application>Microsoft Office PowerPoint</Application>
  <PresentationFormat>On-screen Show (4:3)</PresentationFormat>
  <Paragraphs>176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Overview of Land Use Compatibility between Sensitive Land Uses and Nuisance Sources  Peter Piersol ppiersol@ortech.ca  </vt:lpstr>
      <vt:lpstr>This Introduction</vt:lpstr>
      <vt:lpstr>The Proximity Issue</vt:lpstr>
      <vt:lpstr>The Proximity Issue</vt:lpstr>
      <vt:lpstr>The Proximity Issue</vt:lpstr>
      <vt:lpstr>The Proximity Issue</vt:lpstr>
      <vt:lpstr>Available Guidance</vt:lpstr>
      <vt:lpstr>Available Guidance</vt:lpstr>
      <vt:lpstr>Available Guidance</vt:lpstr>
      <vt:lpstr>PowerPoint Presentation</vt:lpstr>
      <vt:lpstr>Available Guidance</vt:lpstr>
      <vt:lpstr>Available Guidance</vt:lpstr>
      <vt:lpstr>Available Guidance</vt:lpstr>
      <vt:lpstr>A D-6 Guideline Study</vt:lpstr>
      <vt:lpstr>PowerPoint Presentation</vt:lpstr>
      <vt:lpstr>A D-6 Guideline Study</vt:lpstr>
      <vt:lpstr>A D-6 Guideline Study</vt:lpstr>
      <vt:lpstr>An Overall D Guideline Study</vt:lpstr>
      <vt:lpstr>PowerPoint Presentation</vt:lpstr>
      <vt:lpstr>PowerPoint Presentation</vt:lpstr>
      <vt:lpstr>Thank you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Tingle</dc:creator>
  <cp:lastModifiedBy>Paul</cp:lastModifiedBy>
  <cp:revision>107</cp:revision>
  <cp:lastPrinted>2015-04-27T20:14:17Z</cp:lastPrinted>
  <dcterms:created xsi:type="dcterms:W3CDTF">2015-02-12T18:27:18Z</dcterms:created>
  <dcterms:modified xsi:type="dcterms:W3CDTF">2015-05-11T13:16:16Z</dcterms:modified>
</cp:coreProperties>
</file>